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1" r:id="rId22"/>
    <p:sldId id="280" r:id="rId23"/>
    <p:sldId id="282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B6AE-228C-4E9C-BBD8-C90E33E57DC5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Pneumovagina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rectovaginal</a:t>
            </a:r>
            <a:r>
              <a:rPr lang="en-US" dirty="0" smtClean="0"/>
              <a:t> fistula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219836"/>
            <a:ext cx="6400800" cy="6381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Asses. Prf. Dr. </a:t>
            </a:r>
            <a:r>
              <a:rPr lang="en-US" dirty="0" err="1">
                <a:solidFill>
                  <a:schemeClr val="tx1"/>
                </a:solidFill>
              </a:rPr>
              <a:t>R</a:t>
            </a:r>
            <a:r>
              <a:rPr lang="en-US" dirty="0" err="1" smtClean="0">
                <a:solidFill>
                  <a:schemeClr val="tx1"/>
                </a:solidFill>
              </a:rPr>
              <a:t>afid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ajeed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35758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>
                <a:latin typeface="+mj-lt"/>
              </a:rPr>
              <a:t>Pneumovagina</a:t>
            </a:r>
            <a:r>
              <a:rPr lang="en-US" dirty="0">
                <a:latin typeface="+mj-lt"/>
              </a:rPr>
              <a:t> may develop secondary to foaling trauma with scar tissue formation, excessive stretching of the </a:t>
            </a:r>
            <a:r>
              <a:rPr lang="en-US" dirty="0" err="1">
                <a:latin typeface="+mj-lt"/>
              </a:rPr>
              <a:t>vulvar</a:t>
            </a:r>
            <a:r>
              <a:rPr lang="en-US" dirty="0">
                <a:latin typeface="+mj-lt"/>
              </a:rPr>
              <a:t> tissues from foaling, or poor body </a:t>
            </a:r>
            <a:r>
              <a:rPr lang="en-US" dirty="0" smtClean="0">
                <a:latin typeface="+mj-lt"/>
              </a:rPr>
              <a:t>condition</a:t>
            </a:r>
          </a:p>
          <a:p>
            <a:pPr algn="l" rtl="0"/>
            <a:endParaRPr lang="en-US" dirty="0" smtClean="0">
              <a:latin typeface="+mj-lt"/>
            </a:endParaRPr>
          </a:p>
          <a:p>
            <a:pPr algn="l" rtl="0"/>
            <a:r>
              <a:rPr lang="en-US" dirty="0">
                <a:latin typeface="+mj-lt"/>
              </a:rPr>
              <a:t>Sinking of the anus into the pelvic canal causes the dorsal </a:t>
            </a:r>
            <a:r>
              <a:rPr lang="en-US" dirty="0" err="1">
                <a:latin typeface="+mj-lt"/>
              </a:rPr>
              <a:t>commissure</a:t>
            </a:r>
            <a:r>
              <a:rPr lang="en-US" dirty="0">
                <a:latin typeface="+mj-lt"/>
              </a:rPr>
              <a:t> of the vulva to tip forward and have a horizontal orientation as opposed to vertical. This can disrupt the </a:t>
            </a:r>
            <a:r>
              <a:rPr lang="en-US" dirty="0" err="1">
                <a:latin typeface="+mj-lt"/>
              </a:rPr>
              <a:t>vulvar</a:t>
            </a:r>
            <a:r>
              <a:rPr lang="en-US" dirty="0">
                <a:latin typeface="+mj-lt"/>
              </a:rPr>
              <a:t> seal and lead to </a:t>
            </a:r>
            <a:r>
              <a:rPr lang="en-US" dirty="0" err="1">
                <a:latin typeface="+mj-lt"/>
              </a:rPr>
              <a:t>pneumovagina</a:t>
            </a:r>
            <a:r>
              <a:rPr lang="en-US" dirty="0">
                <a:latin typeface="+mj-lt"/>
              </a:rPr>
              <a:t> as well as fecal contamination of the caudal reproductive tract.</a:t>
            </a:r>
            <a:endParaRPr lang="ar-IQ" dirty="0">
              <a:latin typeface="+mj-lt"/>
            </a:endParaRPr>
          </a:p>
        </p:txBody>
      </p:sp>
      <p:pic>
        <p:nvPicPr>
          <p:cNvPr id="11265" name="Picture 1" descr="E:\محاضرات عملي خامس\pneumovagina\3-Figure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3426493"/>
            <a:ext cx="5572164" cy="343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214290"/>
            <a:ext cx="6572296" cy="62865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If manually separating the labia results in an inrushing of air, the mare is predisposed to </a:t>
            </a:r>
            <a:r>
              <a:rPr lang="en-US" dirty="0" err="1"/>
              <a:t>pneumovagina</a:t>
            </a:r>
            <a:r>
              <a:rPr lang="en-US" dirty="0"/>
              <a:t>. In some mares, </a:t>
            </a:r>
            <a:r>
              <a:rPr lang="en-US" dirty="0" err="1"/>
              <a:t>pneumovagina</a:t>
            </a:r>
            <a:r>
              <a:rPr lang="en-US" dirty="0"/>
              <a:t> occurs only during estrus when </a:t>
            </a:r>
            <a:r>
              <a:rPr lang="en-US" dirty="0" err="1"/>
              <a:t>perineal</a:t>
            </a:r>
            <a:r>
              <a:rPr lang="en-US" dirty="0"/>
              <a:t> tissues are more relaxed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 err="1"/>
              <a:t>Urovagina</a:t>
            </a:r>
            <a:r>
              <a:rPr lang="en-US" dirty="0"/>
              <a:t> can result from the same causes as </a:t>
            </a:r>
            <a:r>
              <a:rPr lang="en-US" dirty="0" err="1"/>
              <a:t>pneumovagina</a:t>
            </a:r>
            <a:r>
              <a:rPr lang="en-US" dirty="0"/>
              <a:t>, and the mare should be evaluated to determine if more than one surgical procedure is necessary. </a:t>
            </a:r>
          </a:p>
        </p:txBody>
      </p:sp>
      <p:pic>
        <p:nvPicPr>
          <p:cNvPr id="17409" name="Picture 1" descr="E:\محاضرات عملي خامس\pneumovagina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80" y="357166"/>
            <a:ext cx="2776508" cy="2071702"/>
          </a:xfrm>
          <a:prstGeom prst="rect">
            <a:avLst/>
          </a:prstGeom>
          <a:noFill/>
        </p:spPr>
      </p:pic>
      <p:pic>
        <p:nvPicPr>
          <p:cNvPr id="17411" name="Picture 3" descr="Image: Urovagina, mare - MSD Veterinary Man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4000504"/>
            <a:ext cx="2928958" cy="194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500826" cy="6858000"/>
          </a:xfrm>
        </p:spPr>
        <p:txBody>
          <a:bodyPr/>
          <a:lstStyle/>
          <a:p>
            <a:pPr algn="l" rtl="0"/>
            <a:r>
              <a:rPr lang="en-US" b="1" i="1" dirty="0" err="1"/>
              <a:t>Episioplasty</a:t>
            </a:r>
            <a:endParaRPr lang="en-US" dirty="0"/>
          </a:p>
          <a:p>
            <a:pPr algn="l" rtl="0"/>
            <a:r>
              <a:rPr lang="en-US" dirty="0"/>
              <a:t>CASLICK PROCEDURE</a:t>
            </a:r>
          </a:p>
          <a:p>
            <a:pPr algn="l" rtl="0"/>
            <a:r>
              <a:rPr lang="en-US" dirty="0" smtClean="0"/>
              <a:t>The most common surgical method for correction of </a:t>
            </a:r>
            <a:r>
              <a:rPr lang="en-US" dirty="0" err="1" smtClean="0"/>
              <a:t>pneumovagina</a:t>
            </a:r>
            <a:r>
              <a:rPr lang="en-US" dirty="0" smtClean="0"/>
              <a:t> is the </a:t>
            </a:r>
            <a:r>
              <a:rPr lang="en-US" dirty="0" err="1" smtClean="0"/>
              <a:t>Caslick</a:t>
            </a:r>
            <a:r>
              <a:rPr lang="en-US" dirty="0" smtClean="0"/>
              <a:t> procedure, first described in 1937.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The intent of this surgery is to form a seal to prevent aspiration of air or fecal material into the vestibule. 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9217" name="Picture 1" descr="E:\محاضرات عملي خامس\pneumovagina\new-bolton-center-1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144" y="0"/>
            <a:ext cx="2571855" cy="3286124"/>
          </a:xfrm>
          <a:prstGeom prst="rect">
            <a:avLst/>
          </a:prstGeom>
          <a:noFill/>
        </p:spPr>
      </p:pic>
      <p:pic>
        <p:nvPicPr>
          <p:cNvPr id="9219" name="Picture 3" descr="Wind Sucking: Mares And Casli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875"/>
            <a:ext cx="2786082" cy="217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5857884" cy="664371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This is accomplished by incising the labia or excising a thin strip of tissue from the labial borders and then suturing the labia together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Pneumovagina</a:t>
            </a:r>
            <a:r>
              <a:rPr lang="en-US" dirty="0"/>
              <a:t> can be prevented in most cases by suturing the labia together to the level of the ventral border of the </a:t>
            </a:r>
            <a:r>
              <a:rPr lang="en-US" dirty="0" err="1"/>
              <a:t>ischial</a:t>
            </a:r>
            <a:r>
              <a:rPr lang="en-US" dirty="0"/>
              <a:t> arch. The ventral limit is determined by palpating the </a:t>
            </a:r>
            <a:r>
              <a:rPr lang="en-US" dirty="0" err="1"/>
              <a:t>ischial</a:t>
            </a:r>
            <a:r>
              <a:rPr lang="en-US" dirty="0"/>
              <a:t> arch just lateral to the opening of the vulva.</a:t>
            </a:r>
          </a:p>
          <a:p>
            <a:pPr algn="l" rtl="0"/>
            <a:endParaRPr lang="ar-IQ" dirty="0"/>
          </a:p>
        </p:txBody>
      </p:sp>
      <p:pic>
        <p:nvPicPr>
          <p:cNvPr id="8194" name="Picture 2" descr="Wind Sucking: Mares And Casl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157541" cy="451562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4356" t="24414" r="13250" b="16992"/>
          <a:stretch>
            <a:fillRect/>
          </a:stretch>
        </p:blipFill>
        <p:spPr bwMode="auto">
          <a:xfrm>
            <a:off x="6286512" y="4357670"/>
            <a:ext cx="2458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Alternatively</a:t>
            </a:r>
            <a:r>
              <a:rPr lang="en-US" dirty="0"/>
              <a:t>, a scalpel can be used to incise the labia at the </a:t>
            </a:r>
            <a:r>
              <a:rPr lang="en-US" dirty="0" err="1"/>
              <a:t>mucocutaneous</a:t>
            </a:r>
            <a:r>
              <a:rPr lang="en-US" dirty="0"/>
              <a:t> junction rather than to excise any tissue. The incision must be of sufficient depth so that a tissue gap of 4 to 8 mm is achieved.</a:t>
            </a:r>
          </a:p>
          <a:p>
            <a:pPr algn="l" rtl="0"/>
            <a:endParaRPr lang="ar-IQ" dirty="0"/>
          </a:p>
        </p:txBody>
      </p:sp>
      <p:pic>
        <p:nvPicPr>
          <p:cNvPr id="9218" name="Picture 2" descr="Urovagina - ScienceDirect"/>
          <p:cNvPicPr>
            <a:picLocks noChangeAspect="1" noChangeArrowheads="1"/>
          </p:cNvPicPr>
          <p:nvPr/>
        </p:nvPicPr>
        <p:blipFill>
          <a:blip r:embed="rId2"/>
          <a:srcRect l="68507"/>
          <a:stretch>
            <a:fillRect/>
          </a:stretch>
        </p:blipFill>
        <p:spPr bwMode="auto">
          <a:xfrm rot="16200000">
            <a:off x="2847592" y="1340091"/>
            <a:ext cx="3786189" cy="724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Closure is achieved using 2-0 absorbable or </a:t>
            </a:r>
            <a:r>
              <a:rPr lang="en-US" dirty="0" err="1"/>
              <a:t>nonabsorbable</a:t>
            </a:r>
            <a:r>
              <a:rPr lang="en-US" dirty="0"/>
              <a:t> suture material in a continuous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sutures </a:t>
            </a:r>
            <a:r>
              <a:rPr lang="en-US" dirty="0" smtClean="0"/>
              <a:t>should </a:t>
            </a:r>
            <a:r>
              <a:rPr lang="en-US" dirty="0"/>
              <a:t>be removed 10 to 12 days later, and the surgery site should be evaluated for fistula formation.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Because fistula formation can lead to aspiration of air and fecal material and negate the effects of the procedure, it should be </a:t>
            </a:r>
            <a:r>
              <a:rPr lang="en-US" dirty="0" smtClean="0"/>
              <a:t>repaired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428628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 Excessive removal of tissue will make subsequent </a:t>
            </a:r>
            <a:r>
              <a:rPr lang="en-US" dirty="0" err="1"/>
              <a:t>Caslick</a:t>
            </a:r>
            <a:r>
              <a:rPr lang="en-US" dirty="0"/>
              <a:t> procedures more difficult because of fibrosis and loss of </a:t>
            </a:r>
            <a:r>
              <a:rPr lang="en-US" dirty="0" smtClean="0"/>
              <a:t>tissue, This </a:t>
            </a:r>
            <a:r>
              <a:rPr lang="en-US" dirty="0"/>
              <a:t>may lead to dehiscence of a routine </a:t>
            </a:r>
            <a:r>
              <a:rPr lang="en-US" dirty="0" err="1"/>
              <a:t>Caslick</a:t>
            </a:r>
            <a:r>
              <a:rPr lang="en-US" dirty="0"/>
              <a:t> procedure. In such cases, a three-layer closure can be used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inner layer consists of the mucosa of the two labia, which is apposed using 2-0 absorbable suture material in a continuous horizontal mattress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</a:t>
            </a:r>
            <a:r>
              <a:rPr lang="en-US" dirty="0"/>
              <a:t>, the constrictor vulvae muscles are apposed using 2-0 absorbable suture material in a similar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Finally</a:t>
            </a:r>
            <a:r>
              <a:rPr lang="en-US" dirty="0"/>
              <a:t>, the </a:t>
            </a:r>
            <a:r>
              <a:rPr lang="en-US" dirty="0" err="1"/>
              <a:t>cutaneous</a:t>
            </a:r>
            <a:r>
              <a:rPr lang="en-US" dirty="0"/>
              <a:t> layer is apposed using 2-0 or 0 absorbable or </a:t>
            </a:r>
            <a:r>
              <a:rPr lang="en-US" dirty="0" err="1"/>
              <a:t>nonabsorbable</a:t>
            </a:r>
            <a:r>
              <a:rPr lang="en-US" dirty="0"/>
              <a:t> suture material in a continuous pattern.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026" name="Picture 2" descr="E:\محاضرات عملي خامس\pneumovagina\equine-coital-exanthema-lesions-mare-lane-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4419600"/>
            <a:ext cx="3333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6286544" cy="628654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err="1"/>
              <a:t>Urovagina</a:t>
            </a:r>
            <a:r>
              <a:rPr lang="en-US" dirty="0"/>
              <a:t> may result from excessive closure of the </a:t>
            </a:r>
            <a:r>
              <a:rPr lang="en-US" dirty="0" err="1"/>
              <a:t>vulvar</a:t>
            </a:r>
            <a:r>
              <a:rPr lang="en-US" dirty="0"/>
              <a:t> cleft.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Closure </a:t>
            </a:r>
            <a:r>
              <a:rPr lang="en-US" dirty="0"/>
              <a:t>is considered excessive if a tube speculum cannot be readily passed.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mares that have had a </a:t>
            </a:r>
            <a:r>
              <a:rPr lang="en-US" dirty="0" err="1"/>
              <a:t>Caslick</a:t>
            </a:r>
            <a:r>
              <a:rPr lang="en-US" dirty="0"/>
              <a:t> procedure, an episiotomy should be performed 2 weeks prior to foaling to prevent damage to the vulva and perineum during the foaling process.</a:t>
            </a:r>
          </a:p>
          <a:p>
            <a:pPr algn="l" rtl="0"/>
            <a:endParaRPr lang="ar-IQ" dirty="0"/>
          </a:p>
        </p:txBody>
      </p:sp>
      <p:pic>
        <p:nvPicPr>
          <p:cNvPr id="6146" name="Picture 2" descr="Equine Reproductive Procedures: Caslick Operation or Vulvoplas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3" y="285728"/>
            <a:ext cx="2857488" cy="3795330"/>
          </a:xfrm>
          <a:prstGeom prst="rect">
            <a:avLst/>
          </a:prstGeom>
          <a:noFill/>
        </p:spPr>
      </p:pic>
      <p:pic>
        <p:nvPicPr>
          <p:cNvPr id="6148" name="Picture 4" descr="Common Mare Problems During and After Foaling – The Ho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57694"/>
            <a:ext cx="285752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Rectovaginal</a:t>
            </a:r>
            <a:r>
              <a:rPr lang="en-US" b="1" dirty="0"/>
              <a:t> Fistula </a:t>
            </a:r>
            <a:r>
              <a:rPr lang="en-US" b="1" dirty="0" smtClean="0"/>
              <a:t>Repair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385765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/>
              <a:t>Rectovaginal</a:t>
            </a:r>
            <a:r>
              <a:rPr lang="en-US" dirty="0"/>
              <a:t> fistulas are not common in cattle but do occur in adults, secondarily to </a:t>
            </a:r>
            <a:r>
              <a:rPr lang="en-US" dirty="0" err="1"/>
              <a:t>dystocia</a:t>
            </a:r>
            <a:r>
              <a:rPr lang="en-US" dirty="0"/>
              <a:t>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During parturition, the front foot of a calf in an anterior, </a:t>
            </a:r>
            <a:r>
              <a:rPr lang="en-US" dirty="0" err="1"/>
              <a:t>dorsosacral</a:t>
            </a:r>
            <a:r>
              <a:rPr lang="en-US" dirty="0"/>
              <a:t> presentation typically perforates the dorsal aspect of the vestibule and enters the rectum. 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The foot is withdrawn and leaves a defect between rectum and vagina. Recto vaginal fistulas are also seen in calves with </a:t>
            </a:r>
            <a:r>
              <a:rPr lang="en-US" dirty="0" err="1"/>
              <a:t>atresia</a:t>
            </a:r>
            <a:r>
              <a:rPr lang="en-US" dirty="0"/>
              <a:t> of the </a:t>
            </a:r>
            <a:r>
              <a:rPr lang="en-US" dirty="0" smtClean="0"/>
              <a:t>anus, </a:t>
            </a:r>
            <a:r>
              <a:rPr lang="en-US" dirty="0"/>
              <a:t>third-degree </a:t>
            </a:r>
            <a:r>
              <a:rPr lang="en-US" dirty="0" err="1"/>
              <a:t>perineal</a:t>
            </a:r>
            <a:r>
              <a:rPr lang="en-US" dirty="0"/>
              <a:t> laceration repair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9" name="Picture 3" descr="E:\محاضرات عملي خامس\pneumovagina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5067300"/>
            <a:ext cx="2552700" cy="1790700"/>
          </a:xfrm>
          <a:prstGeom prst="rect">
            <a:avLst/>
          </a:prstGeom>
          <a:noFill/>
        </p:spPr>
      </p:pic>
      <p:pic>
        <p:nvPicPr>
          <p:cNvPr id="1026" name="Picture 2" descr="E:\محاضرات عملي خامس\pneumovagina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795" y="4929198"/>
            <a:ext cx="1520342" cy="1857364"/>
          </a:xfrm>
          <a:prstGeom prst="rect">
            <a:avLst/>
          </a:prstGeom>
          <a:noFill/>
        </p:spPr>
      </p:pic>
      <p:pic>
        <p:nvPicPr>
          <p:cNvPr id="1030" name="Picture 6" descr="PDF] Contribution to reconstruction of third degree rectovestibular lacerations  in mares | Semantic Scholar"/>
          <p:cNvPicPr>
            <a:picLocks noChangeAspect="1" noChangeArrowheads="1"/>
          </p:cNvPicPr>
          <p:nvPr/>
        </p:nvPicPr>
        <p:blipFill>
          <a:blip r:embed="rId4"/>
          <a:srcRect r="56169" b="15540"/>
          <a:stretch>
            <a:fillRect/>
          </a:stretch>
        </p:blipFill>
        <p:spPr bwMode="auto">
          <a:xfrm>
            <a:off x="3071802" y="4786322"/>
            <a:ext cx="1500198" cy="208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572272"/>
          </a:xfrm>
        </p:spPr>
        <p:txBody>
          <a:bodyPr/>
          <a:lstStyle/>
          <a:p>
            <a:pPr algn="l" rtl="0"/>
            <a:r>
              <a:rPr lang="en-US" dirty="0"/>
              <a:t>If the fistula was traumatic, adequate time (4 to 6 weeks) should be allowed before surgery because the defect size can be reduced markedly as a result of wound contraction. Some smaller defects have been reported to heal completely.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Another option is to repair the fistula primarily. With adequate restraint and preparation, a transverse incision is made between the rectum and vagina. By using a combination of sharp and blunt dissection in a horizontal plane, the fistula is exposed.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64293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caudal aspect of the reproductive tract is composed of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vulva,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vestibule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vagina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cervix</a:t>
            </a:r>
            <a:r>
              <a:rPr lang="en-US" dirty="0"/>
              <a:t>. </a:t>
            </a:r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structures are susceptible to a variety of injuries during breeding and foaling.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Conformational </a:t>
            </a:r>
            <a:r>
              <a:rPr lang="en-US" dirty="0"/>
              <a:t>abnormalities </a:t>
            </a:r>
            <a:r>
              <a:rPr lang="en-US" dirty="0" smtClean="0"/>
              <a:t>predispose </a:t>
            </a:r>
            <a:r>
              <a:rPr lang="en-US" dirty="0"/>
              <a:t>the mare to </a:t>
            </a:r>
            <a:r>
              <a:rPr lang="en-US" dirty="0" err="1"/>
              <a:t>pneumovagina</a:t>
            </a:r>
            <a:r>
              <a:rPr lang="en-US" dirty="0"/>
              <a:t>, </a:t>
            </a:r>
            <a:r>
              <a:rPr lang="en-US" dirty="0" err="1"/>
              <a:t>urovagina</a:t>
            </a:r>
            <a:r>
              <a:rPr lang="en-US" dirty="0"/>
              <a:t>, and other problems. Ultimately, problems associated with the caudal reproductive tract can lead to infertility.</a:t>
            </a:r>
          </a:p>
          <a:p>
            <a:pPr algn="l" rtl="0"/>
            <a:endParaRPr lang="ar-IQ" dirty="0"/>
          </a:p>
        </p:txBody>
      </p:sp>
      <p:pic>
        <p:nvPicPr>
          <p:cNvPr id="1026" name="Picture 2" descr="E:\محاضرات عملي خامس\pneumovagina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094" y="857232"/>
            <a:ext cx="2746906" cy="254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Ideally, 2/3 of the thickness of the shelf should be with the rectum and 1/3with the vaginal shelf. Most fistulas measure 3 to 5 cm. Dissection is continued 3 to 4 cm </a:t>
            </a:r>
            <a:r>
              <a:rPr lang="en-US" dirty="0" err="1"/>
              <a:t>rostral</a:t>
            </a:r>
            <a:r>
              <a:rPr lang="en-US" dirty="0"/>
              <a:t> to the fistula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rectal defect is closed transversely by using number 0 or I absorbable sutures in a simple interrupted pattern placed in the </a:t>
            </a:r>
            <a:r>
              <a:rPr lang="en-US" dirty="0" err="1"/>
              <a:t>submucosa</a:t>
            </a:r>
            <a:r>
              <a:rPr lang="en-US" dirty="0"/>
              <a:t>, with care taken not to penetrate the rectal mucosa. The first suture should divide the defect in </a:t>
            </a:r>
            <a:r>
              <a:rPr lang="en-US" dirty="0" smtClean="0"/>
              <a:t>half; </a:t>
            </a:r>
            <a:r>
              <a:rPr lang="en-US" dirty="0"/>
              <a:t>the next two sutures should be placed to bisect the halves, and so on. </a:t>
            </a:r>
            <a:r>
              <a:rPr lang="en-US" dirty="0" smtClean="0"/>
              <a:t>Alternatively, one can prep lace the sutures.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 smtClean="0"/>
              <a:t>addition, successful repairs have been reported with longitudinal closure of the rectum. Either technique is adequate if there is good tissue apposition with little tension.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Occurrence and Surgical Reconstruction of Perineal Lacerations and Rectovaginal  Fistulae in Dairy Cows | Semantic Scholar"/>
          <p:cNvPicPr>
            <a:picLocks noChangeAspect="1" noChangeArrowheads="1"/>
          </p:cNvPicPr>
          <p:nvPr/>
        </p:nvPicPr>
        <p:blipFill>
          <a:blip r:embed="rId2"/>
          <a:srcRect l="3597" r="3776" b="4019"/>
          <a:stretch>
            <a:fillRect/>
          </a:stretch>
        </p:blipFill>
        <p:spPr bwMode="auto">
          <a:xfrm>
            <a:off x="285720" y="71414"/>
            <a:ext cx="8643998" cy="671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vaginal defect is closed next. Many advocate a continuous horizontal mattress pattern in a longitudinal direction so that the two suture rows are at right angles to each other and the vaginal mucosa is </a:t>
            </a:r>
            <a:r>
              <a:rPr lang="en-US" dirty="0" err="1"/>
              <a:t>everted</a:t>
            </a:r>
            <a:r>
              <a:rPr lang="en-US" dirty="0"/>
              <a:t>. The incised </a:t>
            </a:r>
            <a:r>
              <a:rPr lang="en-US" dirty="0" err="1"/>
              <a:t>perineal</a:t>
            </a:r>
            <a:r>
              <a:rPr lang="en-US" dirty="0"/>
              <a:t> body is closed with multiple interrupted sutures of 2-0 suture; the skin is closed routinely.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Complications include dehiscence or fistula formation.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TUMORS OF THE VAGINA AND CERVIX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Smooth </a:t>
            </a:r>
            <a:r>
              <a:rPr lang="en-US" dirty="0" smtClean="0"/>
              <a:t>muscle tumors are the most common tumors of the vagina and cervix of farm animals and occur in adult cattle, goats and pigs. These tumors are rare in sheep </a:t>
            </a:r>
            <a:endParaRPr lang="en-US" dirty="0" smtClean="0"/>
          </a:p>
          <a:p>
            <a:pPr algn="l" rtl="0"/>
            <a:r>
              <a:rPr lang="en-US" dirty="0" err="1" smtClean="0"/>
              <a:t>Papilloma</a:t>
            </a:r>
            <a:r>
              <a:rPr lang="en-US" dirty="0" smtClean="0"/>
              <a:t>, </a:t>
            </a:r>
            <a:r>
              <a:rPr lang="en-US" dirty="0" err="1" smtClean="0"/>
              <a:t>fibropapilloma</a:t>
            </a:r>
            <a:r>
              <a:rPr lang="en-US" dirty="0" smtClean="0"/>
              <a:t>, and lymphoma can also involve the vagina and cervix, especially in cattle. </a:t>
            </a:r>
            <a:r>
              <a:rPr lang="en-US" dirty="0" err="1" smtClean="0"/>
              <a:t>Fibroma</a:t>
            </a:r>
            <a:r>
              <a:rPr lang="en-US" dirty="0" smtClean="0"/>
              <a:t> also occurs in the vagina of pig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315"/>
            <a:ext cx="8786874" cy="364331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external genitalia of the mare are composed of the </a:t>
            </a:r>
            <a:r>
              <a:rPr lang="en-US" b="1" dirty="0"/>
              <a:t>perineum and the vulva. </a:t>
            </a:r>
            <a:endParaRPr lang="en-US" b="1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The </a:t>
            </a:r>
            <a:r>
              <a:rPr lang="en-US" b="1" i="1" dirty="0"/>
              <a:t>perineum </a:t>
            </a:r>
            <a:r>
              <a:rPr lang="en-US" dirty="0"/>
              <a:t>is the region bound dorsally by the base of the </a:t>
            </a:r>
            <a:r>
              <a:rPr lang="en-US" dirty="0" smtClean="0"/>
              <a:t>tail </a:t>
            </a:r>
            <a:r>
              <a:rPr lang="en-US" dirty="0"/>
              <a:t>and ventrally by the ventral </a:t>
            </a:r>
            <a:r>
              <a:rPr lang="en-US" dirty="0" err="1"/>
              <a:t>commissure</a:t>
            </a:r>
            <a:r>
              <a:rPr lang="en-US" dirty="0"/>
              <a:t> of the </a:t>
            </a:r>
            <a:r>
              <a:rPr lang="en-US" dirty="0" smtClean="0"/>
              <a:t>vulva.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 err="1"/>
              <a:t>fibromuscular</a:t>
            </a:r>
            <a:r>
              <a:rPr lang="en-US" dirty="0"/>
              <a:t> </a:t>
            </a:r>
            <a:r>
              <a:rPr lang="en-US" dirty="0" err="1"/>
              <a:t>perineal</a:t>
            </a:r>
            <a:r>
              <a:rPr lang="en-US" dirty="0"/>
              <a:t> body lies between the anus and the vulva. 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217" t="28320" r="63762" b="18945"/>
          <a:stretch>
            <a:fillRect/>
          </a:stretch>
        </p:blipFill>
        <p:spPr bwMode="auto">
          <a:xfrm>
            <a:off x="6643702" y="3214686"/>
            <a:ext cx="192748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195" t="22656" r="57137" b="32422"/>
          <a:stretch>
            <a:fillRect/>
          </a:stretch>
        </p:blipFill>
        <p:spPr bwMode="auto">
          <a:xfrm>
            <a:off x="4643438" y="3571852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0" y="4429132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Fibers of the external anal sphincter and the constrictor vulvae muscles form the </a:t>
            </a:r>
            <a:r>
              <a:rPr lang="en-US" sz="2400" dirty="0" err="1" smtClean="0"/>
              <a:t>perineal</a:t>
            </a:r>
            <a:r>
              <a:rPr lang="en-US" sz="2400" dirty="0" smtClean="0"/>
              <a:t> body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14290"/>
            <a:ext cx="9072594" cy="392909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The </a:t>
            </a:r>
            <a:r>
              <a:rPr lang="en-US" b="1" i="1" dirty="0"/>
              <a:t>vulva </a:t>
            </a:r>
            <a:r>
              <a:rPr lang="en-US" dirty="0"/>
              <a:t>includes the two labia and the clitoris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labia of the vulva are vertical and meet dorsally to form the dorsal </a:t>
            </a:r>
            <a:r>
              <a:rPr lang="en-US" dirty="0" err="1" smtClean="0"/>
              <a:t>commissure</a:t>
            </a:r>
            <a:r>
              <a:rPr lang="en-US" dirty="0" smtClean="0"/>
              <a:t>, The </a:t>
            </a:r>
            <a:r>
              <a:rPr lang="en-US" dirty="0"/>
              <a:t>labia meet ventrally to form the ventral </a:t>
            </a:r>
            <a:r>
              <a:rPr lang="en-US" dirty="0" err="1"/>
              <a:t>commissure</a:t>
            </a:r>
            <a:r>
              <a:rPr lang="en-US" dirty="0"/>
              <a:t>, which is located caudal and ventral to the </a:t>
            </a:r>
            <a:r>
              <a:rPr lang="en-US" dirty="0" err="1"/>
              <a:t>ischial</a:t>
            </a:r>
            <a:r>
              <a:rPr lang="en-US" dirty="0"/>
              <a:t> arch.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Normally</a:t>
            </a:r>
            <a:r>
              <a:rPr lang="en-US" dirty="0"/>
              <a:t>, the labia of the vulva are muscular and resist manual separation, as a result of the paired constrictor vulvae muscles, which lie deep to the skin of the labia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b="1" dirty="0"/>
              <a:t>The clitoris</a:t>
            </a:r>
            <a:r>
              <a:rPr lang="en-US" dirty="0"/>
              <a:t> in the mare is the homolog of the penis in the male. It is located at the ventral </a:t>
            </a:r>
            <a:r>
              <a:rPr lang="en-US" dirty="0" err="1"/>
              <a:t>commissure</a:t>
            </a:r>
            <a:r>
              <a:rPr lang="en-US" dirty="0"/>
              <a:t> of the </a:t>
            </a:r>
            <a:r>
              <a:rPr lang="en-US" dirty="0" err="1"/>
              <a:t>vulvar</a:t>
            </a:r>
            <a:r>
              <a:rPr lang="en-US" dirty="0"/>
              <a:t> labia.</a:t>
            </a:r>
            <a:endParaRPr lang="ar-IQ" dirty="0"/>
          </a:p>
        </p:txBody>
      </p:sp>
      <p:pic>
        <p:nvPicPr>
          <p:cNvPr id="25602" name="Picture 2" descr="Perineum - an overview | ScienceDirect Topics"/>
          <p:cNvPicPr>
            <a:picLocks noChangeAspect="1" noChangeArrowheads="1"/>
          </p:cNvPicPr>
          <p:nvPr/>
        </p:nvPicPr>
        <p:blipFill>
          <a:blip r:embed="rId2"/>
          <a:srcRect b="55071"/>
          <a:stretch>
            <a:fillRect/>
          </a:stretch>
        </p:blipFill>
        <p:spPr bwMode="auto">
          <a:xfrm>
            <a:off x="2813749" y="3571900"/>
            <a:ext cx="5936133" cy="32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4572032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The </a:t>
            </a:r>
            <a:r>
              <a:rPr lang="en-US" i="1" dirty="0"/>
              <a:t>vestibule </a:t>
            </a:r>
            <a:r>
              <a:rPr lang="en-US" dirty="0"/>
              <a:t>is the terminal part of the internal genital </a:t>
            </a:r>
            <a:r>
              <a:rPr lang="en-US" dirty="0" smtClean="0"/>
              <a:t>tract. it </a:t>
            </a:r>
            <a:r>
              <a:rPr lang="en-US" dirty="0"/>
              <a:t>connects the vulva to the vagina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normal configuration of the vestibule is a </a:t>
            </a:r>
            <a:r>
              <a:rPr lang="en-US" dirty="0" err="1"/>
              <a:t>ventrodorsal</a:t>
            </a:r>
            <a:r>
              <a:rPr lang="en-US" dirty="0"/>
              <a:t> slope in the </a:t>
            </a:r>
            <a:r>
              <a:rPr lang="en-US" dirty="0" err="1"/>
              <a:t>rostrad</a:t>
            </a:r>
            <a:r>
              <a:rPr lang="en-US" dirty="0"/>
              <a:t> direction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cranial extent of the vestibule ends at the level of the transverse fold, which is located dorsal to the external urethral orifice.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lateral and ventral surface of the vestibule is covered by the constrictor </a:t>
            </a:r>
            <a:r>
              <a:rPr lang="en-US" dirty="0" err="1"/>
              <a:t>vestibuli</a:t>
            </a:r>
            <a:r>
              <a:rPr lang="en-US" dirty="0"/>
              <a:t> muscles, which dorsally are incomplete. The paired constrictor </a:t>
            </a:r>
            <a:r>
              <a:rPr lang="en-US" dirty="0" err="1"/>
              <a:t>vestibuli</a:t>
            </a:r>
            <a:r>
              <a:rPr lang="en-US" dirty="0"/>
              <a:t> muscles blend caudally with the constrictor vulvae muscles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constrictor </a:t>
            </a:r>
            <a:r>
              <a:rPr lang="en-US" dirty="0" err="1"/>
              <a:t>vestibuli</a:t>
            </a:r>
            <a:r>
              <a:rPr lang="en-US" dirty="0"/>
              <a:t> muscles, the pillars of the hymen, and the floor of the pelvis meet to form the vestibular </a:t>
            </a:r>
            <a:r>
              <a:rPr lang="en-US" dirty="0" smtClean="0"/>
              <a:t>sphincter</a:t>
            </a:r>
            <a:endParaRPr lang="en-US" dirty="0"/>
          </a:p>
        </p:txBody>
      </p:sp>
      <p:pic>
        <p:nvPicPr>
          <p:cNvPr id="24578" name="Picture 2" descr="Perineum - an overview | ScienceDirect Topics"/>
          <p:cNvPicPr>
            <a:picLocks noChangeAspect="1" noChangeArrowheads="1"/>
          </p:cNvPicPr>
          <p:nvPr/>
        </p:nvPicPr>
        <p:blipFill>
          <a:blip r:embed="rId2"/>
          <a:srcRect t="63759" b="6878"/>
          <a:stretch>
            <a:fillRect/>
          </a:stretch>
        </p:blipFill>
        <p:spPr bwMode="auto">
          <a:xfrm>
            <a:off x="2627774" y="4429132"/>
            <a:ext cx="65162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076" name="AutoShape 4" descr="E:\%D9%85%D8%AD%D8%A7%D8%B6%D8%B1%D8%A7%D8%AA %D8%B9%D9%85%D9%84%D9%8A %D8%AE%D8%A7%D9%85%D8%B3\pneumovagina\fZhkB8UJzUHXHcF0w2zihQ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36786" t="27344" r="36859" b="30664"/>
          <a:stretch>
            <a:fillRect/>
          </a:stretch>
        </p:blipFill>
        <p:spPr bwMode="auto">
          <a:xfrm>
            <a:off x="571471" y="17836"/>
            <a:ext cx="7635531" cy="684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14"/>
            <a:ext cx="8715436" cy="550072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</a:t>
            </a:r>
            <a:r>
              <a:rPr lang="en-US" i="1" dirty="0"/>
              <a:t>vagina </a:t>
            </a:r>
            <a:r>
              <a:rPr lang="en-US" dirty="0"/>
              <a:t>is a tubular structure extending cranially from the transverse fold of the external urethral orifice to the vaginal fornix around the cervix.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cervix is an extension of the uterine body, with the caudal portion positioned in the cranial aspect (fornix) of the vagina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cervix is a tubular muscular structure lined with mucosa that forms many longitudinal folds. It functions as a sphincter, separating the caudal reproductive tract from the uterus.</a:t>
            </a:r>
            <a:endParaRPr lang="ar-IQ" dirty="0"/>
          </a:p>
        </p:txBody>
      </p:sp>
      <p:pic>
        <p:nvPicPr>
          <p:cNvPr id="16386" name="Picture 2" descr="Reproductive Anatomy and Physiology of Cattle"/>
          <p:cNvPicPr>
            <a:picLocks noChangeAspect="1" noChangeArrowheads="1"/>
          </p:cNvPicPr>
          <p:nvPr/>
        </p:nvPicPr>
        <p:blipFill>
          <a:blip r:embed="rId2"/>
          <a:srcRect t="5000" r="11874" b="12499"/>
          <a:stretch>
            <a:fillRect/>
          </a:stretch>
        </p:blipFill>
        <p:spPr bwMode="auto">
          <a:xfrm>
            <a:off x="6702151" y="5143512"/>
            <a:ext cx="244188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500834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/>
              <a:t>There are essentially three protective barriers in the caudal reproductive tract. </a:t>
            </a:r>
            <a:endParaRPr lang="en-US" sz="2800" b="1" dirty="0" smtClean="0"/>
          </a:p>
          <a:p>
            <a:pPr algn="l" rtl="0"/>
            <a:endParaRPr lang="en-US" sz="2800" dirty="0" smtClean="0"/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first barrier  is the </a:t>
            </a:r>
            <a:r>
              <a:rPr lang="en-US" sz="2800" dirty="0"/>
              <a:t>constrictor vulvae muscles of the </a:t>
            </a:r>
            <a:r>
              <a:rPr lang="en-US" sz="2800" dirty="0" smtClean="0"/>
              <a:t>labia, 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second is the vestibular sphincter, </a:t>
            </a:r>
            <a:endParaRPr lang="en-US" sz="2800" dirty="0" smtClean="0"/>
          </a:p>
          <a:p>
            <a:pPr marL="514350" indent="-514350" algn="l" rtl="0"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the cervix is the third. </a:t>
            </a:r>
            <a:endParaRPr lang="en-US" sz="2800" dirty="0" smtClean="0"/>
          </a:p>
          <a:p>
            <a:pPr marL="514350" indent="-514350" algn="l" rtl="0">
              <a:buAutoNum type="arabicPeriod"/>
            </a:pPr>
            <a:endParaRPr lang="en-US" sz="2800" dirty="0"/>
          </a:p>
          <a:p>
            <a:pPr marL="514350" indent="-514350" algn="l" rtl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any of these barriers becomes incompetent, contamination of the reproductive tract may occur and result in infertility.</a:t>
            </a:r>
          </a:p>
          <a:p>
            <a:pPr algn="l" rtl="0"/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 algn="l" rtl="0"/>
            <a:r>
              <a:rPr lang="en-US" b="1" dirty="0"/>
              <a:t>DISORDERS REQUIRING SURGERY</a:t>
            </a:r>
            <a:endParaRPr lang="en-US" dirty="0"/>
          </a:p>
          <a:p>
            <a:pPr algn="l" rtl="0"/>
            <a:r>
              <a:rPr lang="en-US" b="1" dirty="0" err="1"/>
              <a:t>Pneumovagina</a:t>
            </a:r>
            <a:endParaRPr lang="en-US" dirty="0"/>
          </a:p>
          <a:p>
            <a:pPr algn="l" rtl="0"/>
            <a:r>
              <a:rPr lang="en-US" dirty="0" err="1"/>
              <a:t>Pneumovagina</a:t>
            </a:r>
            <a:r>
              <a:rPr lang="en-US" dirty="0"/>
              <a:t> leads to chronic inflammation and infection of the vagina and uterus and is one cause of infertility in the mare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most common cause of aspiration of air into the vagina is poor </a:t>
            </a:r>
            <a:r>
              <a:rPr lang="en-US" dirty="0" err="1"/>
              <a:t>perineal</a:t>
            </a:r>
            <a:r>
              <a:rPr lang="en-US" dirty="0"/>
              <a:t> </a:t>
            </a:r>
            <a:r>
              <a:rPr lang="en-US" dirty="0" smtClean="0"/>
              <a:t>conformation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2290" name="Picture 2" descr="Image: Poor perineal conformation, mare - MSD Veterinary Manual"/>
          <p:cNvPicPr>
            <a:picLocks noChangeAspect="1" noChangeArrowheads="1"/>
          </p:cNvPicPr>
          <p:nvPr/>
        </p:nvPicPr>
        <p:blipFill>
          <a:blip r:embed="rId2"/>
          <a:srcRect l="17241" r="18966"/>
          <a:stretch>
            <a:fillRect/>
          </a:stretch>
        </p:blipFill>
        <p:spPr bwMode="auto">
          <a:xfrm>
            <a:off x="6049869" y="4071942"/>
            <a:ext cx="2522659" cy="2786082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5510" y="4071966"/>
            <a:ext cx="3742374" cy="28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1461</Words>
  <Application>Microsoft Office PowerPoint</Application>
  <PresentationFormat>عرض على الشاشة (3:4)‏</PresentationFormat>
  <Paragraphs>102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Pneumovagina  rectovaginal fistula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Rectovaginal Fistula Repair</vt:lpstr>
      <vt:lpstr>الشريحة 19</vt:lpstr>
      <vt:lpstr>الشريحة 20</vt:lpstr>
      <vt:lpstr>الشريحة 21</vt:lpstr>
      <vt:lpstr>الشريحة 22</vt:lpstr>
      <vt:lpstr>TUMORS OF THE VAGINA AND CERVIX 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Pneumovagina  rectovaginal fistula</dc:title>
  <dc:creator>dell</dc:creator>
  <cp:lastModifiedBy>dell</cp:lastModifiedBy>
  <cp:revision>70</cp:revision>
  <dcterms:created xsi:type="dcterms:W3CDTF">2023-04-08T20:23:32Z</dcterms:created>
  <dcterms:modified xsi:type="dcterms:W3CDTF">2024-03-26T01:22:11Z</dcterms:modified>
</cp:coreProperties>
</file>